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62" r:id="rId3"/>
    <p:sldId id="257" r:id="rId4"/>
    <p:sldId id="263" r:id="rId5"/>
    <p:sldId id="264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9" r:id="rId14"/>
    <p:sldId id="270" r:id="rId15"/>
    <p:sldId id="261" r:id="rId16"/>
    <p:sldId id="271" r:id="rId17"/>
    <p:sldId id="272" r:id="rId18"/>
    <p:sldId id="273" r:id="rId19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>
      <p:cViewPr varScale="1">
        <p:scale>
          <a:sx n="93" d="100"/>
          <a:sy n="93" d="100"/>
        </p:scale>
        <p:origin x="616" y="20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86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9C1601-74D8-4386-8394-F24F5D1205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D986E-B334-42C6-BD44-076402502C09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387D4-372A-4AE5-9277-0CEAE813CEA5}" type="slidenum">
              <a:rPr lang="en-US"/>
              <a:pPr/>
              <a:t>18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DEF24-FCB3-411F-B6DA-E86499D50987}" type="slidenum">
              <a:rPr lang="en-US"/>
              <a:pPr/>
              <a:t>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7DF3C-F278-4B49-8643-A283375D6B3C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281DB-DF04-4517-9627-2B618D5DC11E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856BA-3EC3-4E18-AB4C-83D29D0D4855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5D139-AB45-4A69-8B20-B7E6C35C00F3}" type="slidenum">
              <a:rPr lang="en-US"/>
              <a:pPr/>
              <a:t>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25781-CFA0-4BB0-B7D0-F5B8D900DEEA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EC444-15C5-44FF-839A-3232E40222D3}" type="slidenum">
              <a:rPr lang="en-US"/>
              <a:pPr/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ECD47D-8335-48BB-A003-AFA458B63803}" type="slidenum">
              <a:rPr lang="en-US"/>
              <a:pPr/>
              <a:t>15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388475" cy="8229600"/>
            <a:chOff x="0" y="0"/>
            <a:chExt cx="3696" cy="4320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30615" tIns="65308" rIns="130615" bIns="65308" anchor="ctr"/>
            <a:lstStyle/>
            <a:p>
              <a:pPr algn="ctr" defTabSz="1306513"/>
              <a:endParaRPr kumimoji="1" lang="en-US" sz="3400">
                <a:latin typeface="Times New Roman" pitchFamily="18" charset="0"/>
              </a:endParaRPr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30615" tIns="65308" rIns="130615" bIns="65308" anchor="ctr"/>
            <a:lstStyle/>
            <a:p>
              <a:pPr algn="ctr" defTabSz="1306513"/>
              <a:endParaRPr kumimoji="1" lang="en-US" sz="3400">
                <a:latin typeface="Times New Roman" pitchFamily="18" charset="0"/>
              </a:endParaRPr>
            </a:p>
          </p:txBody>
        </p:sp>
      </p:grp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5811838" y="5867400"/>
            <a:ext cx="7802562" cy="382588"/>
            <a:chOff x="2288" y="3080"/>
            <a:chExt cx="3072" cy="201"/>
          </a:xfrm>
        </p:grpSpPr>
        <p:sp>
          <p:nvSpPr>
            <p:cNvPr id="1229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477125" y="3513138"/>
            <a:ext cx="6421438" cy="2185987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2238" y="7497763"/>
            <a:ext cx="939800" cy="587375"/>
          </a:xfrm>
        </p:spPr>
        <p:txBody>
          <a:bodyPr anchorCtr="0"/>
          <a:lstStyle>
            <a:lvl1pPr>
              <a:defRPr/>
            </a:lvl1pPr>
          </a:lstStyle>
          <a:p>
            <a:fld id="{4B7E91AE-E022-4612-A433-718620A55AA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30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1096963" y="1189038"/>
            <a:ext cx="13168312" cy="2286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3E2C4-B9FE-445B-8A36-D36AE3FBF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29913" y="914400"/>
            <a:ext cx="3168650" cy="6389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914400"/>
            <a:ext cx="9358313" cy="6389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90E53-0E5B-46C7-80A9-9A9742E9D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3A425-C68F-4812-B631-0F5E47724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A8854-C6FE-4C9B-B02F-4D520220B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438" y="2835275"/>
            <a:ext cx="6076950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0788" y="2835275"/>
            <a:ext cx="6078537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6B534-870D-41F9-93EA-55256A454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ADCAC-196A-4F27-B530-F9C5DF31C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19CA5-6443-426F-9DB4-2DFC6A16F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7950-4BD8-4D41-9A85-0C58B9E4E7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8C1DA-E827-4B07-B929-30ABD0860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ECDD7-40DC-4B85-B91F-E9BFDD465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12192000" cy="8229600"/>
            <a:chOff x="0" y="0"/>
            <a:chExt cx="4800" cy="4320"/>
          </a:xfrm>
        </p:grpSpPr>
        <p:grpSp>
          <p:nvGrpSpPr>
            <p:cNvPr id="1126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126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127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127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914400"/>
            <a:ext cx="12679363" cy="13716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30615" tIns="65308" rIns="130615" bIns="6530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1438" y="2835275"/>
            <a:ext cx="12307887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02075" y="7497763"/>
            <a:ext cx="34083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15" tIns="65308" rIns="130615" bIns="65308" numCol="1" anchor="b" anchorCtr="0" compatLnSpc="1">
            <a:prstTxWarp prst="textNoShape">
              <a:avLst/>
            </a:prstTxWarp>
          </a:bodyPr>
          <a:lstStyle>
            <a:lvl1pPr algn="r" defTabSz="1306513">
              <a:defRPr sz="2000"/>
            </a:lvl1pPr>
          </a:lstStyle>
          <a:p>
            <a:endParaRPr lang="en-US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66238" y="7497763"/>
            <a:ext cx="46355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15" tIns="65308" rIns="130615" bIns="65308" numCol="1" anchor="b" anchorCtr="0" compatLnSpc="1">
            <a:prstTxWarp prst="textNoShape">
              <a:avLst/>
            </a:prstTxWarp>
          </a:bodyPr>
          <a:lstStyle>
            <a:lvl1pPr algn="ctr" defTabSz="1306513">
              <a:defRPr sz="2000"/>
            </a:lvl1pPr>
          </a:lstStyle>
          <a:p>
            <a:endParaRPr lang="en-US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4938" y="7489825"/>
            <a:ext cx="939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15" tIns="65308" rIns="130615" bIns="65308" numCol="1" anchor="b" anchorCtr="1" compatLnSpc="1">
            <a:prstTxWarp prst="textNoShape">
              <a:avLst/>
            </a:prstTxWarp>
          </a:bodyPr>
          <a:lstStyle>
            <a:lvl1pPr defTabSz="1306513">
              <a:defRPr sz="3700" b="1">
                <a:solidFill>
                  <a:schemeClr val="bg1"/>
                </a:solidFill>
              </a:defRPr>
            </a:lvl1pPr>
          </a:lstStyle>
          <a:p>
            <a:fld id="{D55200B2-2863-4AB0-BEFB-75BD489213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1306513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306513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Arial" charset="0"/>
          <a:cs typeface="Arial" charset="0"/>
        </a:defRPr>
      </a:lvl2pPr>
      <a:lvl3pPr algn="l" defTabSz="1306513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Arial" charset="0"/>
          <a:cs typeface="Arial" charset="0"/>
        </a:defRPr>
      </a:lvl3pPr>
      <a:lvl4pPr algn="l" defTabSz="1306513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Arial" charset="0"/>
          <a:cs typeface="Arial" charset="0"/>
        </a:defRPr>
      </a:lvl4pPr>
      <a:lvl5pPr algn="l" defTabSz="1306513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1306513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1306513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1306513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1306513" rtl="0" fontAlgn="base">
        <a:lnSpc>
          <a:spcPct val="90000"/>
        </a:lnSpc>
        <a:spcBef>
          <a:spcPct val="0"/>
        </a:spcBef>
        <a:spcAft>
          <a:spcPct val="0"/>
        </a:spcAft>
        <a:defRPr sz="5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90538" indent="-490538" algn="l" defTabSz="130651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1062038" indent="-409575" algn="l" defTabSz="130651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3400">
          <a:solidFill>
            <a:schemeClr val="tx1"/>
          </a:solidFill>
          <a:latin typeface="+mn-lt"/>
          <a:cs typeface="+mn-cs"/>
        </a:defRPr>
      </a:lvl2pPr>
      <a:lvl3pPr marL="1633538" indent="-327025" algn="l" defTabSz="1306513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900">
          <a:solidFill>
            <a:schemeClr val="tx1"/>
          </a:solidFill>
          <a:latin typeface="+mn-lt"/>
          <a:cs typeface="+mn-cs"/>
        </a:defRPr>
      </a:lvl3pPr>
      <a:lvl4pPr marL="2286000" indent="-327025" algn="l" defTabSz="1306513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938463" indent="-325438" algn="l" defTabSz="1306513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5pPr>
      <a:lvl6pPr marL="3395663" indent="-325438" algn="l" defTabSz="1306513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6pPr>
      <a:lvl7pPr marL="3852863" indent="-325438" algn="l" defTabSz="1306513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7pPr>
      <a:lvl8pPr marL="4310063" indent="-325438" algn="l" defTabSz="1306513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8pPr>
      <a:lvl9pPr marL="4767263" indent="-325438" algn="l" defTabSz="1306513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nS3kst60g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file:////L:/Montreal/Audio/03MomLongConversationJuly.mp3" TargetMode="Externa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2.png"/><Relationship Id="rId2" Type="http://schemas.openxmlformats.org/officeDocument/2006/relationships/audio" Target="file:////L:/Montreal/Audio/01MomLongConversationJuly.mp3" TargetMode="External"/><Relationship Id="rId1" Type="http://schemas.openxmlformats.org/officeDocument/2006/relationships/audio" Target="file:////L:/Montreal/Audio/02MomLongConversationJuly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audio" Target="file:////L:/Montreal/Audio/05MomLongConversationJuly.mp3" TargetMode="External"/><Relationship Id="rId10" Type="http://schemas.openxmlformats.org/officeDocument/2006/relationships/image" Target="../media/image10.png"/><Relationship Id="rId4" Type="http://schemas.openxmlformats.org/officeDocument/2006/relationships/audio" Target="file:////L:/Montreal/Audio/04MomLongConversationJuly.mp3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L:/Montreal/Audio/07MomKaiser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“I’ve never been this happy!”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Personal transformation story of </a:t>
            </a:r>
          </a:p>
          <a:p>
            <a:r>
              <a:rPr lang="en-US"/>
              <a:t>Sonia Walker</a:t>
            </a:r>
          </a:p>
        </p:txBody>
      </p:sp>
      <p:pic>
        <p:nvPicPr>
          <p:cNvPr id="2054" name="Picture 6" descr="NO_seal_adv_2016_pf148x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0200" y="6629400"/>
            <a:ext cx="1600200" cy="1600200"/>
          </a:xfrm>
          <a:prstGeom prst="rect">
            <a:avLst/>
          </a:prstGeom>
          <a:noFill/>
        </p:spPr>
      </p:pic>
      <p:pic>
        <p:nvPicPr>
          <p:cNvPr id="2055" name="Picture 7" descr="PF_NO_NeuroRepStamp_2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34800" y="6867525"/>
            <a:ext cx="1344613" cy="1181100"/>
          </a:xfrm>
          <a:prstGeom prst="rect">
            <a:avLst/>
          </a:prstGeom>
          <a:noFill/>
        </p:spPr>
      </p:pic>
      <p:pic>
        <p:nvPicPr>
          <p:cNvPr id="2057" name="Picture 9" descr="PF_NO_NeuroInsStamp_2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7000" y="6867525"/>
            <a:ext cx="1347788" cy="1182688"/>
          </a:xfrm>
          <a:prstGeom prst="rect">
            <a:avLst/>
          </a:prstGeom>
          <a:noFill/>
        </p:spPr>
      </p:pic>
      <p:pic>
        <p:nvPicPr>
          <p:cNvPr id="2058" name="Picture 10" descr="NOSessions130x1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6800" y="6675438"/>
            <a:ext cx="1554163" cy="1554162"/>
          </a:xfrm>
          <a:prstGeom prst="rect">
            <a:avLst/>
          </a:prstGeom>
          <a:noFill/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33400" y="6553200"/>
            <a:ext cx="6096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Craig Walker, </a:t>
            </a:r>
            <a:br>
              <a:rPr lang="en-US" sz="2800"/>
            </a:br>
            <a:r>
              <a:rPr lang="en-US" sz="2400"/>
              <a:t>Certified Advanced NeurOptimal® </a:t>
            </a:r>
            <a:br>
              <a:rPr lang="en-US" sz="2400"/>
            </a:br>
            <a:r>
              <a:rPr lang="en-US" sz="2400"/>
              <a:t>Trainer, Instructor and Representative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Beginning – March, 2015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Hopeful results within 10 sessions</a:t>
            </a:r>
          </a:p>
          <a:p>
            <a:r>
              <a:rPr lang="en-US"/>
              <a:t>Lifelong and extreme nail biting habit ceased</a:t>
            </a:r>
          </a:p>
          <a:p>
            <a:r>
              <a:rPr lang="en-US"/>
              <a:t>Happier, more engaged</a:t>
            </a:r>
          </a:p>
        </p:txBody>
      </p:sp>
      <p:pic>
        <p:nvPicPr>
          <p:cNvPr id="26628" name="Picture 4" descr="March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4724400" cy="4572000"/>
          </a:xfrm>
          <a:prstGeom prst="rect">
            <a:avLst/>
          </a:prstGeom>
          <a:noFill/>
        </p:spPr>
      </p:pic>
      <p:pic>
        <p:nvPicPr>
          <p:cNvPr id="26629" name="Picture 5" descr="March201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352800"/>
            <a:ext cx="4572000" cy="4572000"/>
          </a:xfrm>
          <a:prstGeom prst="rect">
            <a:avLst/>
          </a:prstGeom>
          <a:noFill/>
        </p:spPr>
      </p:pic>
      <p:pic>
        <p:nvPicPr>
          <p:cNvPr id="26630" name="Picture 6" descr="March2016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9800" y="33528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66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Sonia’s NO Journey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Began doing daily sessions and used her favorite music</a:t>
            </a:r>
          </a:p>
          <a:p>
            <a:pPr lvl="1"/>
            <a:r>
              <a:rPr lang="en-US"/>
              <a:t>No offense, and much love to Jeff Bova but she looked forward to sessions, each and every day</a:t>
            </a:r>
          </a:p>
          <a:p>
            <a:r>
              <a:rPr lang="en-US"/>
              <a:t>Spectacular results!</a:t>
            </a:r>
          </a:p>
          <a:p>
            <a:r>
              <a:rPr lang="en-US"/>
              <a:t>100 Sessions met – Alan Bacher’s standard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M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457200"/>
            <a:ext cx="139446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MomAndCra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-1257300"/>
            <a:ext cx="12649200" cy="948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AskSoniaH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-457200"/>
            <a:ext cx="131064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and what now?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 100 sessions</a:t>
            </a:r>
          </a:p>
          <a:p>
            <a:r>
              <a:rPr lang="en-US"/>
              <a:t>Occasional “tune ups” now and then</a:t>
            </a:r>
          </a:p>
          <a:p>
            <a:r>
              <a:rPr lang="en-US"/>
              <a:t>All gains remain</a:t>
            </a:r>
          </a:p>
          <a:p>
            <a:r>
              <a:rPr lang="en-US"/>
              <a:t>Where do we go from here?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Reources and Q&amp;A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https://youtu.be/Txwe18cRKZA?list=PLDQ6zYqh1nGNeWT0I_-cCCMw7QCGouE0V - #AskSonia YouTube Playlist</a:t>
            </a:r>
          </a:p>
          <a:p>
            <a:r>
              <a:rPr lang="en-US"/>
              <a:t>https://youtu.be/EnS3kst60g8 #AskSonia tells her life story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and “Bye” From Sonia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Sonia can be reached at:</a:t>
            </a:r>
            <a:br>
              <a:rPr lang="en-US"/>
            </a:br>
            <a:r>
              <a:rPr lang="en-US"/>
              <a:t>The Pines at Placerville Healthcare Center</a:t>
            </a:r>
            <a:br>
              <a:rPr lang="en-US"/>
            </a:br>
            <a:r>
              <a:rPr lang="en-US"/>
              <a:t>1040 Marshall Way</a:t>
            </a:r>
            <a:br>
              <a:rPr lang="en-US"/>
            </a:br>
            <a:r>
              <a:rPr lang="en-US"/>
              <a:t>Placerville, CA 95667</a:t>
            </a:r>
            <a:br>
              <a:rPr lang="en-US"/>
            </a:br>
            <a:r>
              <a:rPr lang="en-US"/>
              <a:t>(530) 622-3400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01M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14630400" cy="920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2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Images: Before Training vs After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MomKaiser11-2014-360x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30400" cy="10045700"/>
          </a:xfrm>
          <a:prstGeom prst="rect">
            <a:avLst/>
          </a:prstGeom>
          <a:noFill/>
        </p:spPr>
      </p:pic>
      <p:pic>
        <p:nvPicPr>
          <p:cNvPr id="13317" name="Picture 5" descr="01M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849600" cy="998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Sonia’s life history and presenting issues</a:t>
            </a:r>
          </a:p>
        </p:txBody>
      </p:sp>
      <p:pic>
        <p:nvPicPr>
          <p:cNvPr id="5132" name="Picture 12" descr="AskSoni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619500"/>
            <a:ext cx="6934200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 Life in Images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MomHandMeDown360x29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0"/>
            <a:ext cx="4495800" cy="3800475"/>
          </a:xfrm>
          <a:prstGeom prst="rect">
            <a:avLst/>
          </a:prstGeom>
          <a:noFill/>
        </p:spPr>
      </p:pic>
      <p:pic>
        <p:nvPicPr>
          <p:cNvPr id="14341" name="Picture 5" descr="MomAndUncleJoe360x29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400" y="0"/>
            <a:ext cx="4419600" cy="3735388"/>
          </a:xfrm>
          <a:prstGeom prst="rect">
            <a:avLst/>
          </a:prstGeom>
          <a:noFill/>
        </p:spPr>
      </p:pic>
      <p:pic>
        <p:nvPicPr>
          <p:cNvPr id="14342" name="Picture 6" descr="MovieStars360x29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01200" y="0"/>
            <a:ext cx="4495800" cy="3800475"/>
          </a:xfrm>
          <a:prstGeom prst="rect">
            <a:avLst/>
          </a:prstGeom>
          <a:noFill/>
        </p:spPr>
      </p:pic>
      <p:pic>
        <p:nvPicPr>
          <p:cNvPr id="14343" name="Picture 7" descr="MomWedding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733800"/>
            <a:ext cx="4876800" cy="4122738"/>
          </a:xfrm>
          <a:prstGeom prst="rect">
            <a:avLst/>
          </a:prstGeom>
          <a:noFill/>
        </p:spPr>
      </p:pic>
      <p:pic>
        <p:nvPicPr>
          <p:cNvPr id="14345" name="02MomLongConversationJul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14400" y="3657600"/>
            <a:ext cx="304800" cy="304800"/>
          </a:xfrm>
          <a:prstGeom prst="rect">
            <a:avLst/>
          </a:prstGeom>
          <a:noFill/>
        </p:spPr>
      </p:pic>
      <p:pic>
        <p:nvPicPr>
          <p:cNvPr id="14346" name="01MomLongConversationJul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81000" y="3657600"/>
            <a:ext cx="304800" cy="304800"/>
          </a:xfrm>
          <a:prstGeom prst="rect">
            <a:avLst/>
          </a:prstGeom>
          <a:noFill/>
        </p:spPr>
      </p:pic>
      <p:pic>
        <p:nvPicPr>
          <p:cNvPr id="14347" name="03MomLongConversationJuly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724400" y="3581400"/>
            <a:ext cx="304800" cy="304800"/>
          </a:xfrm>
          <a:prstGeom prst="rect">
            <a:avLst/>
          </a:prstGeom>
          <a:noFill/>
        </p:spPr>
      </p:pic>
      <p:pic>
        <p:nvPicPr>
          <p:cNvPr id="14348" name="04MomLongConversationJuly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991600" y="3581400"/>
            <a:ext cx="304800" cy="304800"/>
          </a:xfrm>
          <a:prstGeom prst="rect">
            <a:avLst/>
          </a:prstGeom>
          <a:noFill/>
        </p:spPr>
      </p:pic>
      <p:pic>
        <p:nvPicPr>
          <p:cNvPr id="14349" name="05MomLongConversationJuly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04800" y="7543800"/>
            <a:ext cx="304800" cy="304800"/>
          </a:xfrm>
          <a:prstGeom prst="rect">
            <a:avLst/>
          </a:prstGeom>
          <a:noFill/>
        </p:spPr>
      </p:pic>
      <p:pic>
        <p:nvPicPr>
          <p:cNvPr id="14350" name="Picture 14" descr="SoniaSuzannePleshette360x29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5400" y="3733800"/>
            <a:ext cx="4724400" cy="4070350"/>
          </a:xfrm>
          <a:prstGeom prst="rect">
            <a:avLst/>
          </a:prstGeom>
          <a:noFill/>
        </p:spPr>
      </p:pic>
      <p:pic>
        <p:nvPicPr>
          <p:cNvPr id="14351" name="Picture 15" descr="MomMikeAndKid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906000" y="4038600"/>
            <a:ext cx="4038600" cy="3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320" fill="hold"/>
                                        <p:tgtEl>
                                          <p:spTgt spid="143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5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1632" fill="hold"/>
                                        <p:tgtEl>
                                          <p:spTgt spid="14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audio>
              <p:cMediaNode vol="10000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6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128" fill="hold"/>
                                        <p:tgtEl>
                                          <p:spTgt spid="143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audio>
              <p:cMediaNode vol="10000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7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3568" fill="hold"/>
                                        <p:tgtEl>
                                          <p:spTgt spid="14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  <p:audio>
              <p:cMediaNode vol="10000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8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3504" fill="hold"/>
                                        <p:tgtEl>
                                          <p:spTgt spid="14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audio>
              <p:cMediaNode vol="10000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Alzheimer’s Diagnosis August, 2015</a:t>
            </a:r>
          </a:p>
        </p:txBody>
      </p:sp>
      <p:pic>
        <p:nvPicPr>
          <p:cNvPr id="17412" name="Picture 4" descr="Alzheimer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286000"/>
            <a:ext cx="6656388" cy="56245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Who I Remember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Confused, disoriented</a:t>
            </a:r>
          </a:p>
          <a:p>
            <a:r>
              <a:rPr lang="en-US"/>
              <a:t>Spent most of her time isolated and sleeping</a:t>
            </a:r>
          </a:p>
          <a:p>
            <a:r>
              <a:rPr lang="en-US"/>
              <a:t>Unhappy</a:t>
            </a:r>
          </a:p>
        </p:txBody>
      </p:sp>
      <p:pic>
        <p:nvPicPr>
          <p:cNvPr id="19460" name="Picture 4" descr="MomKaiser11-2014-360x2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667000"/>
            <a:ext cx="4419600" cy="4876800"/>
          </a:xfrm>
          <a:prstGeom prst="rect">
            <a:avLst/>
          </a:prstGeom>
          <a:noFill/>
        </p:spPr>
      </p:pic>
      <p:pic>
        <p:nvPicPr>
          <p:cNvPr id="19461" name="Picture 5" descr="ID-Photo 1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895600"/>
            <a:ext cx="3733800" cy="4343400"/>
          </a:xfrm>
          <a:prstGeom prst="rect">
            <a:avLst/>
          </a:prstGeom>
          <a:noFill/>
        </p:spPr>
      </p:pic>
      <p:pic>
        <p:nvPicPr>
          <p:cNvPr id="19462" name="Picture 6" descr="ID-Photo 1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29800" y="2895600"/>
            <a:ext cx="3886200" cy="4343400"/>
          </a:xfrm>
          <a:prstGeom prst="rect">
            <a:avLst/>
          </a:prstGeom>
          <a:noFill/>
        </p:spPr>
      </p:pic>
      <p:pic>
        <p:nvPicPr>
          <p:cNvPr id="19463" name="07MomKais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1600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94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3000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207" fill="hold"/>
                                        <p:tgtEl>
                                          <p:spTgt spid="194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 NO – Preparing for the worst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February, 2015 – Is this the end?</a:t>
            </a:r>
          </a:p>
          <a:p>
            <a:r>
              <a:rPr lang="en-US"/>
              <a:t>A year of worry and then, NO2 Professional purchased for another reason in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Facebook Post February 15, 2015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 descr="MomFebruary2015Downh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-304800"/>
            <a:ext cx="14020800" cy="909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Experiment – Will NO help?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Began training her in March, 2016</a:t>
            </a:r>
          </a:p>
          <a:p>
            <a:r>
              <a:rPr lang="en-US"/>
              <a:t>Two sessions a week</a:t>
            </a:r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281</TotalTime>
  <Words>258</Words>
  <Application>Microsoft Macintosh PowerPoint</Application>
  <PresentationFormat>Custom</PresentationFormat>
  <Paragraphs>49</Paragraphs>
  <Slides>18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Capsules</vt:lpstr>
      <vt:lpstr>“I’ve never been this happy!”</vt:lpstr>
      <vt:lpstr>Images: Before Training vs After</vt:lpstr>
      <vt:lpstr>Introduction</vt:lpstr>
      <vt:lpstr>Her Life in Images</vt:lpstr>
      <vt:lpstr>Alzheimer’s Diagnosis August, 2015</vt:lpstr>
      <vt:lpstr>Not Who I Remember</vt:lpstr>
      <vt:lpstr>Pre NO – Preparing for the worst</vt:lpstr>
      <vt:lpstr>Facebook Post February 15, 2015</vt:lpstr>
      <vt:lpstr>The Experiment – Will NO help?</vt:lpstr>
      <vt:lpstr>The Beginning – March, 2015</vt:lpstr>
      <vt:lpstr>Sonia’s NO Journey</vt:lpstr>
      <vt:lpstr>PowerPoint Presentation</vt:lpstr>
      <vt:lpstr>PowerPoint Presentation</vt:lpstr>
      <vt:lpstr>PowerPoint Presentation</vt:lpstr>
      <vt:lpstr>Results and what now?</vt:lpstr>
      <vt:lpstr>Reources and Q&amp;A</vt:lpstr>
      <vt:lpstr>Thank you and “Bye” From Sonia</vt:lpstr>
      <vt:lpstr>PowerPoint Presentation</vt:lpstr>
    </vt:vector>
  </TitlesOfParts>
  <Company>NorCal Neurofeedback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“I’ve never been this happy!”</dc:title>
  <dc:subject>Single Case Story of Sonia Walker</dc:subject>
  <dc:creator>Craig Walker</dc:creator>
  <cp:lastModifiedBy>Lydie Lavigne</cp:lastModifiedBy>
  <cp:revision>14</cp:revision>
  <dcterms:created xsi:type="dcterms:W3CDTF">2018-04-20T20:25:03Z</dcterms:created>
  <dcterms:modified xsi:type="dcterms:W3CDTF">2018-05-16T02:48:50Z</dcterms:modified>
</cp:coreProperties>
</file>